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8" autoAdjust="0"/>
    <p:restoredTop sz="90929"/>
  </p:normalViewPr>
  <p:slideViewPr>
    <p:cSldViewPr snapToGrid="0">
      <p:cViewPr varScale="1">
        <p:scale>
          <a:sx n="112" d="100"/>
          <a:sy n="112" d="100"/>
        </p:scale>
        <p:origin x="5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5E62-5F30-2518-71E5-EE054293B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501D6-5401-113F-C6AF-176C29802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99414-2B9A-C938-90EC-4CFE923D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358B6-4DA0-CCD8-6898-0D6ECD1F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80A63-C1A3-77EF-FBF9-CF1FB94A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02E95-6FEC-409A-9894-6E08B1D6D1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90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3316-21A2-52BF-3F48-0A76C077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EF785-0EAE-0E5F-1836-24B98831E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30E84-4A5E-C473-B6A4-ACF4D419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A10EC-B711-4402-1247-14D14B37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BE603-3D87-E25A-3836-834919FC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96C7-255D-4634-AE46-3B76E893E4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36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973132-3780-7A31-1D62-35E361925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E62F5-C3E3-02D7-76CA-9F8119C4D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E3224-7531-1661-A7B8-3C36CAF2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4B6F4-84B0-8799-98B4-9873C518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E6727-AE27-0AA7-64D7-2E123666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7441-F7D3-4E71-BB13-6402B41C42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A7BC-4B2D-A9D0-D204-F527E2551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4A6C7-FCA0-3EF5-606E-ECA1B1DF3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E3E78-A32D-D029-1AB8-B1987A25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F4485-5A5A-DD3C-3ED3-6CECD7C4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63BA3-8734-6832-7187-FFF3EB39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8E1EC-1585-44A1-8AD0-0641E49470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80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5869-97D1-FEDA-5727-3D98DC6D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70CFC-9F3F-5C93-4A10-4E519F7FA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C2A4-F39E-C69B-0BB6-D3EE5E58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D2100-3567-7820-613B-14DEA413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FAEDF-397C-06BF-55E5-40642712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FFC9-6BCE-49B0-99A8-2E0987940F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65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5CD4-82AA-0AEB-C16D-553AE3A8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36A6-FF84-162C-4575-34EA110C0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86B51-C797-40B0-14B7-36315F1F6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7568C-D0C3-0F55-4047-25D62ECC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B701F-4C76-F31B-30CE-BC499852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38113-B1E6-E875-2B3F-D3CE8E7E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2491A-2341-42DE-88C9-6FB20E29ED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760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823C-719D-B3EB-9780-D805FCFEB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F26E9-F158-66D4-0038-6B4493E71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E2801-956E-4A3D-D8D5-205C10BB2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5863F-E374-D082-6F98-4B510DA2D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60AAE-F40C-5AA7-ECB3-D2530EA5D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C1492-AB37-9CC3-6B72-C94E131B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30D41-57B7-94EC-0308-35F0FDAB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E8BBAD-C780-B1E4-39A4-26A9AE79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64C69-E32D-4F36-9596-1C519B0B7C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6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E0DD-3CE5-CED2-9B15-0509039A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F0AAD-368F-8DE9-EF2E-71617D95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9F964-EC5B-37F2-FC26-6CB83003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486BB-B3AD-30B1-4FEF-2A141E37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714DC-235C-48D2-BBF3-3007E1D288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78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5F6FC-3FBC-92FB-F2B4-B040E6A6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337C38-C47E-2F40-38CD-7EADD846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A3530-C1F7-F2F7-BA1E-E5A8EBDE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4F131-8997-4A17-8722-4A72AC302D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38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63B8C-56A2-A450-A92E-51B59E50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50F4-B0CE-9F1D-6B93-EF01D015F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242BC-1234-7A97-AF09-966D32D23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0CB37-7432-FF65-A261-5F88F389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C57-74F6-E832-8BF2-6FD36D6B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8867D-ACA7-9F27-D579-3C59E25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859F-5EE0-4E6E-9790-0F64F41126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2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17CF0-847E-FCC2-081B-600741D4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F0D1E-D4C5-10AF-7C1A-02C4366B7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F460B-BDDF-C431-990A-2FEB525B4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00589-DAEA-C85D-4CEC-F46D9ABB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858D-6FA9-3D4D-2FC0-BF2D5FA6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F167B-1A03-5FDE-3600-84EC4B41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F8D54-A891-4B65-A9CD-11E2B01567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70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18F6A2-B5F6-EEFC-5473-9031CB064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5C5922-FB66-1147-107C-EE13F9706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46EA8A-322F-30C1-8910-78C1AA8B08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251DD1-E106-6774-3CC3-5384E01103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0E57EA-7313-F475-1733-4CFC00EBCA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18F5A6-2509-4212-BAF1-0AC24699F97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372C15F9-EAAA-909C-C149-BA5AB962B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3" y="1198563"/>
            <a:ext cx="73929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72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Atomic Structure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08D89DBD-E3C5-4DCE-5F8F-77CC0627D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35675"/>
            <a:ext cx="4186238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9900"/>
                </a:solidFill>
              </a:rPr>
              <a:t>Visit </a:t>
            </a:r>
            <a:r>
              <a:rPr lang="en-US" altLang="en-US">
                <a:solidFill>
                  <a:srgbClr val="009900"/>
                </a:solidFill>
                <a:hlinkClick r:id="rId2"/>
              </a:rPr>
              <a:t>www.worldofteaching.com</a:t>
            </a:r>
            <a:endParaRPr lang="en-US" altLang="en-US">
              <a:solidFill>
                <a:srgbClr val="009900"/>
              </a:solidFill>
            </a:endParaRPr>
          </a:p>
          <a:p>
            <a:r>
              <a:rPr lang="en-US" altLang="en-US">
                <a:solidFill>
                  <a:srgbClr val="009900"/>
                </a:solidFill>
              </a:rPr>
              <a:t>For 100’s of free powerpoints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>
            <a:extLst>
              <a:ext uri="{FF2B5EF4-FFF2-40B4-BE49-F238E27FC236}">
                <a16:creationId xmlns:a16="http://schemas.microsoft.com/office/drawing/2014/main" id="{EF48761F-0E96-FB3F-EEC8-919700917437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1676400"/>
            <a:ext cx="6865937" cy="436563"/>
            <a:chOff x="885" y="1056"/>
            <a:chExt cx="4325" cy="275"/>
          </a:xfrm>
        </p:grpSpPr>
        <p:sp>
          <p:nvSpPr>
            <p:cNvPr id="2050" name="Oval 2">
              <a:extLst>
                <a:ext uri="{FF2B5EF4-FFF2-40B4-BE49-F238E27FC236}">
                  <a16:creationId xmlns:a16="http://schemas.microsoft.com/office/drawing/2014/main" id="{B91F8713-4CD0-CA22-EDC0-89F2D2FC2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1091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3" name="Text Box 5">
              <a:extLst>
                <a:ext uri="{FF2B5EF4-FFF2-40B4-BE49-F238E27FC236}">
                  <a16:creationId xmlns:a16="http://schemas.microsoft.com/office/drawing/2014/main" id="{E59A8BB8-02C9-D037-4486-96B22AB32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8" y="1056"/>
              <a:ext cx="35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Name:  </a:t>
              </a:r>
              <a:r>
                <a:rPr lang="en-GB" altLang="en-US" sz="2000">
                  <a:solidFill>
                    <a:schemeClr val="accent2"/>
                  </a:solidFill>
                </a:rPr>
                <a:t>Proton.</a:t>
              </a:r>
              <a:r>
                <a:rPr lang="en-GB" altLang="en-US" sz="2000"/>
                <a:t> 	Mass: </a:t>
              </a:r>
              <a:r>
                <a:rPr lang="en-GB" altLang="en-US" sz="2000">
                  <a:solidFill>
                    <a:schemeClr val="accent2"/>
                  </a:solidFill>
                </a:rPr>
                <a:t>1</a:t>
              </a:r>
              <a:r>
                <a:rPr lang="en-GB" altLang="en-US" sz="2000"/>
                <a:t>		Charge:  </a:t>
              </a:r>
              <a:r>
                <a:rPr lang="en-GB" altLang="en-US" sz="2000">
                  <a:solidFill>
                    <a:schemeClr val="accent2"/>
                  </a:solidFill>
                </a:rPr>
                <a:t>+1</a:t>
              </a:r>
            </a:p>
          </p:txBody>
        </p:sp>
      </p:grpSp>
      <p:grpSp>
        <p:nvGrpSpPr>
          <p:cNvPr id="2058" name="Group 10">
            <a:extLst>
              <a:ext uri="{FF2B5EF4-FFF2-40B4-BE49-F238E27FC236}">
                <a16:creationId xmlns:a16="http://schemas.microsoft.com/office/drawing/2014/main" id="{DBED9028-350A-B0D2-06BF-4250E14B17F3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2667000"/>
            <a:ext cx="6899275" cy="396875"/>
            <a:chOff x="886" y="1680"/>
            <a:chExt cx="4346" cy="250"/>
          </a:xfrm>
        </p:grpSpPr>
        <p:sp>
          <p:nvSpPr>
            <p:cNvPr id="2051" name="Oval 3">
              <a:extLst>
                <a:ext uri="{FF2B5EF4-FFF2-40B4-BE49-F238E27FC236}">
                  <a16:creationId xmlns:a16="http://schemas.microsoft.com/office/drawing/2014/main" id="{CA5AEDE6-6ADE-2E59-573F-57FB4C377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" y="1689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4" name="Text Box 6">
              <a:extLst>
                <a:ext uri="{FF2B5EF4-FFF2-40B4-BE49-F238E27FC236}">
                  <a16:creationId xmlns:a16="http://schemas.microsoft.com/office/drawing/2014/main" id="{6BDD5A3A-7ED4-46FE-C5ED-CBD30E390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680"/>
              <a:ext cx="35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Name:  Neutron. 	Mass: 1		Charge:   0</a:t>
              </a:r>
            </a:p>
          </p:txBody>
        </p:sp>
      </p:grpSp>
      <p:grpSp>
        <p:nvGrpSpPr>
          <p:cNvPr id="2059" name="Group 11">
            <a:extLst>
              <a:ext uri="{FF2B5EF4-FFF2-40B4-BE49-F238E27FC236}">
                <a16:creationId xmlns:a16="http://schemas.microsoft.com/office/drawing/2014/main" id="{5CC19A22-E717-E685-D968-54AE5F510682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3856038"/>
            <a:ext cx="6696075" cy="396875"/>
            <a:chOff x="1002" y="2429"/>
            <a:chExt cx="4218" cy="250"/>
          </a:xfrm>
        </p:grpSpPr>
        <p:sp>
          <p:nvSpPr>
            <p:cNvPr id="2055" name="Text Box 7">
              <a:extLst>
                <a:ext uri="{FF2B5EF4-FFF2-40B4-BE49-F238E27FC236}">
                  <a16:creationId xmlns:a16="http://schemas.microsoft.com/office/drawing/2014/main" id="{86840301-C289-0558-5BE9-B7B1E0E6D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8" y="2429"/>
              <a:ext cx="35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Name: </a:t>
              </a:r>
              <a:r>
                <a:rPr lang="en-GB" altLang="en-US" sz="2000">
                  <a:solidFill>
                    <a:srgbClr val="FF0066"/>
                  </a:solidFill>
                </a:rPr>
                <a:t>Electron.</a:t>
              </a:r>
              <a:r>
                <a:rPr lang="en-GB" altLang="en-US" sz="2000"/>
                <a:t> 	Mass: </a:t>
              </a:r>
              <a:r>
                <a:rPr lang="en-GB" altLang="en-US" sz="2000">
                  <a:solidFill>
                    <a:srgbClr val="FF0066"/>
                  </a:solidFill>
                </a:rPr>
                <a:t>1/2000</a:t>
              </a:r>
              <a:r>
                <a:rPr lang="en-GB" altLang="en-US" sz="2000"/>
                <a:t>	Charge: </a:t>
              </a:r>
              <a:r>
                <a:rPr lang="en-GB" altLang="en-US" sz="2000">
                  <a:solidFill>
                    <a:srgbClr val="FF0066"/>
                  </a:solidFill>
                </a:rPr>
                <a:t>-1</a:t>
              </a:r>
            </a:p>
          </p:txBody>
        </p:sp>
        <p:sp>
          <p:nvSpPr>
            <p:cNvPr id="2056" name="Oval 8">
              <a:extLst>
                <a:ext uri="{FF2B5EF4-FFF2-40B4-BE49-F238E27FC236}">
                  <a16:creationId xmlns:a16="http://schemas.microsoft.com/office/drawing/2014/main" id="{595242E5-BBA5-6CCA-CB2A-0BEDC6FA2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" y="2525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61" name="Text Box 13">
            <a:extLst>
              <a:ext uri="{FF2B5EF4-FFF2-40B4-BE49-F238E27FC236}">
                <a16:creationId xmlns:a16="http://schemas.microsoft.com/office/drawing/2014/main" id="{45D35050-F3FA-A698-FED0-4C81F7D46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306388"/>
            <a:ext cx="4433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/>
              <a:t>All atoms are made up of just 3 basic sub-atomic particles:-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9D57BE3-E174-F35E-7BB8-0EDC6C9FE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8975" y="542925"/>
            <a:ext cx="268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The Simplest Atom</a:t>
            </a:r>
          </a:p>
        </p:txBody>
      </p:sp>
      <p:sp>
        <p:nvSpPr>
          <p:cNvPr id="3075" name="Oval 3">
            <a:extLst>
              <a:ext uri="{FF2B5EF4-FFF2-40B4-BE49-F238E27FC236}">
                <a16:creationId xmlns:a16="http://schemas.microsoft.com/office/drawing/2014/main" id="{73A7FD1D-8D2E-3778-D012-0E5FC0536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0" y="3238500"/>
            <a:ext cx="3810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4" name="Group 22">
            <a:extLst>
              <a:ext uri="{FF2B5EF4-FFF2-40B4-BE49-F238E27FC236}">
                <a16:creationId xmlns:a16="http://schemas.microsoft.com/office/drawing/2014/main" id="{2A7D8DC3-7264-C899-66CC-86B5443DAC81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2371725"/>
            <a:ext cx="2114550" cy="2114550"/>
            <a:chOff x="2214" y="1494"/>
            <a:chExt cx="1332" cy="1332"/>
          </a:xfrm>
        </p:grpSpPr>
        <p:sp>
          <p:nvSpPr>
            <p:cNvPr id="3077" name="Oval 5">
              <a:extLst>
                <a:ext uri="{FF2B5EF4-FFF2-40B4-BE49-F238E27FC236}">
                  <a16:creationId xmlns:a16="http://schemas.microsoft.com/office/drawing/2014/main" id="{85BCABA0-2141-D542-4B3D-2DFBFB8A2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1494"/>
              <a:ext cx="1332" cy="1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Oval 4">
              <a:extLst>
                <a:ext uri="{FF2B5EF4-FFF2-40B4-BE49-F238E27FC236}">
                  <a16:creationId xmlns:a16="http://schemas.microsoft.com/office/drawing/2014/main" id="{02A80799-7B89-3C4F-3CBC-AA8840774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1742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8" name="Text Box 6">
            <a:extLst>
              <a:ext uri="{FF2B5EF4-FFF2-40B4-BE49-F238E27FC236}">
                <a16:creationId xmlns:a16="http://schemas.microsoft.com/office/drawing/2014/main" id="{A8536975-0018-C24C-45E7-C70B45151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1757363"/>
            <a:ext cx="260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Name: 	Hydrogen 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943F1BE-5292-6322-A144-87AF70D62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" y="2414588"/>
            <a:ext cx="250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Atomic Symbol: H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0353C29A-6C4D-5461-1527-D8AC8634A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5400675"/>
            <a:ext cx="622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Atomic Number (Number of Protons)  = 1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D8B81A12-D8D7-1251-C382-6F27D1317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" y="4772025"/>
            <a:ext cx="656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Mass Number (Number of Protons + Neutrons)  = 1</a:t>
            </a:r>
          </a:p>
        </p:txBody>
      </p:sp>
      <p:grpSp>
        <p:nvGrpSpPr>
          <p:cNvPr id="3092" name="Group 20">
            <a:extLst>
              <a:ext uri="{FF2B5EF4-FFF2-40B4-BE49-F238E27FC236}">
                <a16:creationId xmlns:a16="http://schemas.microsoft.com/office/drawing/2014/main" id="{1FA57AFB-CAD4-9467-C9E3-E0AD82EF64C9}"/>
              </a:ext>
            </a:extLst>
          </p:cNvPr>
          <p:cNvGrpSpPr>
            <a:grpSpLocks/>
          </p:cNvGrpSpPr>
          <p:nvPr/>
        </p:nvGrpSpPr>
        <p:grpSpPr bwMode="auto">
          <a:xfrm>
            <a:off x="5372100" y="330200"/>
            <a:ext cx="2979738" cy="2271713"/>
            <a:chOff x="3384" y="208"/>
            <a:chExt cx="1877" cy="1431"/>
          </a:xfrm>
        </p:grpSpPr>
        <p:sp>
          <p:nvSpPr>
            <p:cNvPr id="3082" name="Text Box 10">
              <a:extLst>
                <a:ext uri="{FF2B5EF4-FFF2-40B4-BE49-F238E27FC236}">
                  <a16:creationId xmlns:a16="http://schemas.microsoft.com/office/drawing/2014/main" id="{31A79C18-8F15-A549-F70A-066918629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6" y="720"/>
              <a:ext cx="36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000"/>
                <a:t>H</a:t>
              </a:r>
            </a:p>
          </p:txBody>
        </p:sp>
        <p:sp>
          <p:nvSpPr>
            <p:cNvPr id="3083" name="Text Box 11">
              <a:extLst>
                <a:ext uri="{FF2B5EF4-FFF2-40B4-BE49-F238E27FC236}">
                  <a16:creationId xmlns:a16="http://schemas.microsoft.com/office/drawing/2014/main" id="{1358DF7D-BE16-BC2B-E3AE-A5C7F101C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7" y="783"/>
              <a:ext cx="1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/>
                <a:t>1</a:t>
              </a:r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BAC3279B-12DB-2AB0-8E57-D43E41515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" y="936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/>
                <a:t>1</a:t>
              </a:r>
            </a:p>
          </p:txBody>
        </p:sp>
        <p:sp>
          <p:nvSpPr>
            <p:cNvPr id="3087" name="Line 15">
              <a:extLst>
                <a:ext uri="{FF2B5EF4-FFF2-40B4-BE49-F238E27FC236}">
                  <a16:creationId xmlns:a16="http://schemas.microsoft.com/office/drawing/2014/main" id="{D281B704-463B-50F5-7387-CA1130A20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1125"/>
              <a:ext cx="333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Text Box 16">
              <a:extLst>
                <a:ext uri="{FF2B5EF4-FFF2-40B4-BE49-F238E27FC236}">
                  <a16:creationId xmlns:a16="http://schemas.microsoft.com/office/drawing/2014/main" id="{DE6A1E60-54CB-1091-9047-F703B9F20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" y="1197"/>
              <a:ext cx="6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Atomic Number</a:t>
              </a:r>
            </a:p>
          </p:txBody>
        </p:sp>
        <p:sp>
          <p:nvSpPr>
            <p:cNvPr id="3089" name="Rectangle 17">
              <a:extLst>
                <a:ext uri="{FF2B5EF4-FFF2-40B4-BE49-F238E27FC236}">
                  <a16:creationId xmlns:a16="http://schemas.microsoft.com/office/drawing/2014/main" id="{8D83A184-D17B-2F34-C6E7-DC86C25B4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5" y="208"/>
              <a:ext cx="7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Mass Number</a:t>
              </a:r>
            </a:p>
          </p:txBody>
        </p:sp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F3202EBD-39D2-1832-42EE-F6F420DC1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09" y="648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  <p:bldP spid="30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2E73972-B54F-5840-312E-C733CDF3A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614363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The Next Simplest Atom</a:t>
            </a:r>
          </a:p>
        </p:txBody>
      </p:sp>
      <p:grpSp>
        <p:nvGrpSpPr>
          <p:cNvPr id="5142" name="Group 22">
            <a:extLst>
              <a:ext uri="{FF2B5EF4-FFF2-40B4-BE49-F238E27FC236}">
                <a16:creationId xmlns:a16="http://schemas.microsoft.com/office/drawing/2014/main" id="{87C21588-6C82-DB76-358F-0B64D2B38488}"/>
              </a:ext>
            </a:extLst>
          </p:cNvPr>
          <p:cNvGrpSpPr>
            <a:grpSpLocks/>
          </p:cNvGrpSpPr>
          <p:nvPr/>
        </p:nvGrpSpPr>
        <p:grpSpPr bwMode="auto">
          <a:xfrm>
            <a:off x="6364288" y="1063625"/>
            <a:ext cx="971550" cy="701675"/>
            <a:chOff x="4009" y="670"/>
            <a:chExt cx="612" cy="442"/>
          </a:xfrm>
        </p:grpSpPr>
        <p:sp>
          <p:nvSpPr>
            <p:cNvPr id="5125" name="Text Box 5">
              <a:extLst>
                <a:ext uri="{FF2B5EF4-FFF2-40B4-BE49-F238E27FC236}">
                  <a16:creationId xmlns:a16="http://schemas.microsoft.com/office/drawing/2014/main" id="{16D98785-8E73-912A-4EE2-8FF5A2E6C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9" y="670"/>
              <a:ext cx="6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000"/>
                <a:t>He</a:t>
              </a:r>
            </a:p>
          </p:txBody>
        </p:sp>
        <p:sp>
          <p:nvSpPr>
            <p:cNvPr id="5126" name="Text Box 6">
              <a:extLst>
                <a:ext uri="{FF2B5EF4-FFF2-40B4-BE49-F238E27FC236}">
                  <a16:creationId xmlns:a16="http://schemas.microsoft.com/office/drawing/2014/main" id="{590EE1DE-76FE-8882-A189-2CEB16C2C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2" y="729"/>
              <a:ext cx="1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/>
                <a:t>4</a:t>
              </a:r>
            </a:p>
          </p:txBody>
        </p:sp>
        <p:sp>
          <p:nvSpPr>
            <p:cNvPr id="5127" name="Rectangle 7">
              <a:extLst>
                <a:ext uri="{FF2B5EF4-FFF2-40B4-BE49-F238E27FC236}">
                  <a16:creationId xmlns:a16="http://schemas.microsoft.com/office/drawing/2014/main" id="{E0247512-8D58-A022-CC45-4915A3E91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" y="872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/>
                <a:t>2</a:t>
              </a:r>
            </a:p>
          </p:txBody>
        </p:sp>
      </p:grpSp>
      <p:grpSp>
        <p:nvGrpSpPr>
          <p:cNvPr id="5141" name="Group 21">
            <a:extLst>
              <a:ext uri="{FF2B5EF4-FFF2-40B4-BE49-F238E27FC236}">
                <a16:creationId xmlns:a16="http://schemas.microsoft.com/office/drawing/2014/main" id="{E2ECEE69-90E8-6846-1558-F4BE024EC9FD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2371725"/>
            <a:ext cx="2114550" cy="2114550"/>
            <a:chOff x="2214" y="1494"/>
            <a:chExt cx="1332" cy="1332"/>
          </a:xfrm>
        </p:grpSpPr>
        <p:sp>
          <p:nvSpPr>
            <p:cNvPr id="5123" name="Oval 3">
              <a:extLst>
                <a:ext uri="{FF2B5EF4-FFF2-40B4-BE49-F238E27FC236}">
                  <a16:creationId xmlns:a16="http://schemas.microsoft.com/office/drawing/2014/main" id="{E16D84B4-9198-58BE-714D-C06CF542E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1494"/>
              <a:ext cx="1332" cy="1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2" name="Oval 12">
              <a:extLst>
                <a:ext uri="{FF2B5EF4-FFF2-40B4-BE49-F238E27FC236}">
                  <a16:creationId xmlns:a16="http://schemas.microsoft.com/office/drawing/2014/main" id="{02D47518-D450-31AC-08FB-15E02F008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1742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Oval 13">
              <a:extLst>
                <a:ext uri="{FF2B5EF4-FFF2-40B4-BE49-F238E27FC236}">
                  <a16:creationId xmlns:a16="http://schemas.microsoft.com/office/drawing/2014/main" id="{7BFB767D-30BA-EAE2-2C95-37D2034A2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2423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34" name="Rectangle 14">
            <a:extLst>
              <a:ext uri="{FF2B5EF4-FFF2-40B4-BE49-F238E27FC236}">
                <a16:creationId xmlns:a16="http://schemas.microsoft.com/office/drawing/2014/main" id="{DB20A137-AD98-7CCC-7C87-0C21EECB2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68413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Name: 	Helium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C880F1E4-461F-1628-5C3E-BCDA61C4D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041525"/>
            <a:ext cx="263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Atomic Symbol: He</a:t>
            </a:r>
          </a:p>
        </p:txBody>
      </p:sp>
      <p:grpSp>
        <p:nvGrpSpPr>
          <p:cNvPr id="5140" name="Group 20">
            <a:extLst>
              <a:ext uri="{FF2B5EF4-FFF2-40B4-BE49-F238E27FC236}">
                <a16:creationId xmlns:a16="http://schemas.microsoft.com/office/drawing/2014/main" id="{48806F4B-53D9-6580-7231-6BC4E3F8784F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762000" cy="762000"/>
            <a:chOff x="2640" y="1920"/>
            <a:chExt cx="480" cy="480"/>
          </a:xfrm>
        </p:grpSpPr>
        <p:sp>
          <p:nvSpPr>
            <p:cNvPr id="5136" name="Oval 16">
              <a:extLst>
                <a:ext uri="{FF2B5EF4-FFF2-40B4-BE49-F238E27FC236}">
                  <a16:creationId xmlns:a16="http://schemas.microsoft.com/office/drawing/2014/main" id="{3D8E3C66-5C3D-97EC-EBCE-7BD12EF6B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7" name="Oval 17">
              <a:extLst>
                <a:ext uri="{FF2B5EF4-FFF2-40B4-BE49-F238E27FC236}">
                  <a16:creationId xmlns:a16="http://schemas.microsoft.com/office/drawing/2014/main" id="{E2F42534-BE04-F9D1-17AF-79E74E20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920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8" name="Oval 18">
              <a:extLst>
                <a:ext uri="{FF2B5EF4-FFF2-40B4-BE49-F238E27FC236}">
                  <a16:creationId xmlns:a16="http://schemas.microsoft.com/office/drawing/2014/main" id="{A9D5A8EB-85A5-9EC1-63EB-032FCD0CA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920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9" name="Oval 19">
              <a:extLst>
                <a:ext uri="{FF2B5EF4-FFF2-40B4-BE49-F238E27FC236}">
                  <a16:creationId xmlns:a16="http://schemas.microsoft.com/office/drawing/2014/main" id="{F8EAE30A-1DFD-56E4-7270-299B22CF2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160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43" name="Text Box 23">
            <a:extLst>
              <a:ext uri="{FF2B5EF4-FFF2-40B4-BE49-F238E27FC236}">
                <a16:creationId xmlns:a16="http://schemas.microsoft.com/office/drawing/2014/main" id="{7377054E-4831-A5F2-6C55-8004E7948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5111750"/>
            <a:ext cx="716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05C548C8-B3A4-B6A2-A811-9DDE8BD84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425" y="5018088"/>
            <a:ext cx="5284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D280F7A4-F479-7206-F475-2A9FA0DD4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4811713"/>
            <a:ext cx="586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The centre of an atom is called the</a:t>
            </a:r>
            <a:r>
              <a:rPr lang="en-GB" altLang="en-US">
                <a:solidFill>
                  <a:srgbClr val="3333CC"/>
                </a:solidFill>
              </a:rPr>
              <a:t> NUCLEUS</a:t>
            </a: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CBA7E6F3-6FF5-8C25-9B2A-6089E357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" y="5300663"/>
            <a:ext cx="794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 Helium atom has two protons and two neutrons in its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 autoUpdateAnimBg="0"/>
      <p:bldP spid="5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0E92DAD-D347-8435-F873-95B72247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614363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The Next Simplest Atom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EC0155DB-BDC6-B5C6-FEE0-4D5EA0C7F93B}"/>
              </a:ext>
            </a:extLst>
          </p:cNvPr>
          <p:cNvGrpSpPr>
            <a:grpSpLocks/>
          </p:cNvGrpSpPr>
          <p:nvPr/>
        </p:nvGrpSpPr>
        <p:grpSpPr bwMode="auto">
          <a:xfrm>
            <a:off x="6364288" y="1063625"/>
            <a:ext cx="971550" cy="701675"/>
            <a:chOff x="4009" y="670"/>
            <a:chExt cx="612" cy="442"/>
          </a:xfrm>
        </p:grpSpPr>
        <p:sp>
          <p:nvSpPr>
            <p:cNvPr id="8196" name="Text Box 4">
              <a:extLst>
                <a:ext uri="{FF2B5EF4-FFF2-40B4-BE49-F238E27FC236}">
                  <a16:creationId xmlns:a16="http://schemas.microsoft.com/office/drawing/2014/main" id="{38F6F074-9344-4A1E-7CC2-3CD614F25F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9" y="670"/>
              <a:ext cx="6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000"/>
                <a:t>Li</a:t>
              </a:r>
            </a:p>
          </p:txBody>
        </p:sp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DEF8A560-FB46-FE4C-3BF6-25B4CAED1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2" y="729"/>
              <a:ext cx="1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/>
                <a:t>7</a:t>
              </a:r>
            </a:p>
          </p:txBody>
        </p:sp>
        <p:sp>
          <p:nvSpPr>
            <p:cNvPr id="8198" name="Rectangle 6">
              <a:extLst>
                <a:ext uri="{FF2B5EF4-FFF2-40B4-BE49-F238E27FC236}">
                  <a16:creationId xmlns:a16="http://schemas.microsoft.com/office/drawing/2014/main" id="{E1EFA642-2D48-25C1-759B-697D6F9EE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" y="872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/>
                <a:t>3</a:t>
              </a:r>
            </a:p>
          </p:txBody>
        </p:sp>
      </p:grpSp>
      <p:grpSp>
        <p:nvGrpSpPr>
          <p:cNvPr id="8199" name="Group 7">
            <a:extLst>
              <a:ext uri="{FF2B5EF4-FFF2-40B4-BE49-F238E27FC236}">
                <a16:creationId xmlns:a16="http://schemas.microsoft.com/office/drawing/2014/main" id="{0AD5EE02-50E3-8CEA-2A28-4B629F01B984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2371725"/>
            <a:ext cx="2114550" cy="2114550"/>
            <a:chOff x="2214" y="1494"/>
            <a:chExt cx="1332" cy="1332"/>
          </a:xfrm>
        </p:grpSpPr>
        <p:sp>
          <p:nvSpPr>
            <p:cNvPr id="8200" name="Oval 8">
              <a:extLst>
                <a:ext uri="{FF2B5EF4-FFF2-40B4-BE49-F238E27FC236}">
                  <a16:creationId xmlns:a16="http://schemas.microsoft.com/office/drawing/2014/main" id="{C2AC97B8-0EEC-8356-4FA7-ED1F399FA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1494"/>
              <a:ext cx="1332" cy="1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4AB9371-A126-3B36-D828-36C253A70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1742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F2DBE56D-1719-568D-CDCF-2F0EC5260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2423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3" name="Rectangle 11">
            <a:extLst>
              <a:ext uri="{FF2B5EF4-FFF2-40B4-BE49-F238E27FC236}">
                <a16:creationId xmlns:a16="http://schemas.microsoft.com/office/drawing/2014/main" id="{E7838F29-EA18-488B-C8D7-02086F82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68413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Name: 	Lithium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422F31C3-EC27-2491-EF93-E2C0E0F4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041525"/>
            <a:ext cx="255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Atomic Symbol: Li</a:t>
            </a:r>
          </a:p>
        </p:txBody>
      </p:sp>
      <p:grpSp>
        <p:nvGrpSpPr>
          <p:cNvPr id="8205" name="Group 13">
            <a:extLst>
              <a:ext uri="{FF2B5EF4-FFF2-40B4-BE49-F238E27FC236}">
                <a16:creationId xmlns:a16="http://schemas.microsoft.com/office/drawing/2014/main" id="{53F7751F-4991-63B8-3EE3-41CFEFAA436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724150"/>
            <a:ext cx="762000" cy="1085850"/>
            <a:chOff x="2640" y="1716"/>
            <a:chExt cx="480" cy="684"/>
          </a:xfrm>
        </p:grpSpPr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35BEE27F-05E6-0281-FE2B-783C5C92B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920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1BC5784-25D0-8663-4C31-ED234F6FF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160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94393D1C-F72F-6C2D-AF93-C0827CA5F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716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09" name="Group 17">
            <a:extLst>
              <a:ext uri="{FF2B5EF4-FFF2-40B4-BE49-F238E27FC236}">
                <a16:creationId xmlns:a16="http://schemas.microsoft.com/office/drawing/2014/main" id="{9FD7B1D9-FC80-8D98-FBD0-EABEDFFA0BE3}"/>
              </a:ext>
            </a:extLst>
          </p:cNvPr>
          <p:cNvGrpSpPr>
            <a:grpSpLocks/>
          </p:cNvGrpSpPr>
          <p:nvPr/>
        </p:nvGrpSpPr>
        <p:grpSpPr bwMode="auto">
          <a:xfrm>
            <a:off x="3846513" y="3048000"/>
            <a:ext cx="1106487" cy="1081088"/>
            <a:chOff x="2423" y="1920"/>
            <a:chExt cx="697" cy="681"/>
          </a:xfrm>
        </p:grpSpPr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66E9DF3C-1B86-39EE-A256-C0D50247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40E8B4FE-985A-1434-94A2-9850C3986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920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459E213D-A2C9-5A26-65CE-762C8D5C0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61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169C2384-F878-D91D-6035-63D54D292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2040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14" name="Group 22">
            <a:extLst>
              <a:ext uri="{FF2B5EF4-FFF2-40B4-BE49-F238E27FC236}">
                <a16:creationId xmlns:a16="http://schemas.microsoft.com/office/drawing/2014/main" id="{113E5838-73BE-F96B-9FCD-129CD143A1B4}"/>
              </a:ext>
            </a:extLst>
          </p:cNvPr>
          <p:cNvGrpSpPr>
            <a:grpSpLocks/>
          </p:cNvGrpSpPr>
          <p:nvPr/>
        </p:nvGrpSpPr>
        <p:grpSpPr bwMode="auto">
          <a:xfrm>
            <a:off x="3328988" y="2185988"/>
            <a:ext cx="2486025" cy="2486025"/>
            <a:chOff x="2097" y="1377"/>
            <a:chExt cx="1566" cy="1566"/>
          </a:xfrm>
        </p:grpSpPr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BC19F657-ABB4-712D-AF53-5667E7213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1377"/>
              <a:ext cx="1566" cy="156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BFC8C0D5-653D-A972-4601-0B4FAD5AB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1498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17" name="Text Box 25">
            <a:extLst>
              <a:ext uri="{FF2B5EF4-FFF2-40B4-BE49-F238E27FC236}">
                <a16:creationId xmlns:a16="http://schemas.microsoft.com/office/drawing/2014/main" id="{60797AAE-AE1E-1353-BCB3-943053F57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5732463"/>
            <a:ext cx="361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66"/>
                </a:solidFill>
              </a:rPr>
              <a:t>Electron Configuration: 2,1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78534126-43F6-5A44-BB7D-25757D27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4760913"/>
            <a:ext cx="719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The orbit nearest the nucleus can only contain 2 electrons</a:t>
            </a:r>
          </a:p>
        </p:txBody>
      </p:sp>
      <p:sp>
        <p:nvSpPr>
          <p:cNvPr id="8219" name="Text Box 27">
            <a:extLst>
              <a:ext uri="{FF2B5EF4-FFF2-40B4-BE49-F238E27FC236}">
                <a16:creationId xmlns:a16="http://schemas.microsoft.com/office/drawing/2014/main" id="{C6E8EA62-FCA1-E903-53C1-4F73F90B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5237163"/>
            <a:ext cx="547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so the third electron must be in a new orbit.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utoUpdateAnimBg="0"/>
      <p:bldP spid="8217" grpId="0" autoUpdateAnimBg="0"/>
      <p:bldP spid="8218" grpId="0" autoUpdateAnimBg="0"/>
      <p:bldP spid="82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6FD3CF6-5BC8-AABC-D472-33DC5FD2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614363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The Next Simplest Atom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C87E7C6E-E86E-6BAC-0DFF-4E0DE3963AE3}"/>
              </a:ext>
            </a:extLst>
          </p:cNvPr>
          <p:cNvGrpSpPr>
            <a:grpSpLocks/>
          </p:cNvGrpSpPr>
          <p:nvPr/>
        </p:nvGrpSpPr>
        <p:grpSpPr bwMode="auto">
          <a:xfrm>
            <a:off x="6364288" y="1063625"/>
            <a:ext cx="971550" cy="701675"/>
            <a:chOff x="4009" y="670"/>
            <a:chExt cx="612" cy="442"/>
          </a:xfrm>
        </p:grpSpPr>
        <p:sp>
          <p:nvSpPr>
            <p:cNvPr id="7172" name="Text Box 4">
              <a:extLst>
                <a:ext uri="{FF2B5EF4-FFF2-40B4-BE49-F238E27FC236}">
                  <a16:creationId xmlns:a16="http://schemas.microsoft.com/office/drawing/2014/main" id="{5E4DEA69-32D8-D342-E969-49F7350BE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9" y="670"/>
              <a:ext cx="6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000"/>
                <a:t>Be</a:t>
              </a:r>
            </a:p>
          </p:txBody>
        </p:sp>
        <p:sp>
          <p:nvSpPr>
            <p:cNvPr id="7173" name="Text Box 5">
              <a:extLst>
                <a:ext uri="{FF2B5EF4-FFF2-40B4-BE49-F238E27FC236}">
                  <a16:creationId xmlns:a16="http://schemas.microsoft.com/office/drawing/2014/main" id="{8AE12B34-ABB7-534A-5ADF-EFBCD6BB2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2" y="729"/>
              <a:ext cx="1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/>
                <a:t>9</a:t>
              </a:r>
            </a:p>
          </p:txBody>
        </p:sp>
        <p:sp>
          <p:nvSpPr>
            <p:cNvPr id="7174" name="Rectangle 6">
              <a:extLst>
                <a:ext uri="{FF2B5EF4-FFF2-40B4-BE49-F238E27FC236}">
                  <a16:creationId xmlns:a16="http://schemas.microsoft.com/office/drawing/2014/main" id="{6E66F5E5-2D76-6C06-F500-D82A49C3E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" y="872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/>
                <a:t>4</a:t>
              </a:r>
            </a:p>
          </p:txBody>
        </p:sp>
      </p:grp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E2D2879F-9BD0-237B-B6A0-88BD6F4D4390}"/>
              </a:ext>
            </a:extLst>
          </p:cNvPr>
          <p:cNvGrpSpPr>
            <a:grpSpLocks/>
          </p:cNvGrpSpPr>
          <p:nvPr/>
        </p:nvGrpSpPr>
        <p:grpSpPr bwMode="auto">
          <a:xfrm>
            <a:off x="3514725" y="2371725"/>
            <a:ext cx="2114550" cy="2114550"/>
            <a:chOff x="2214" y="1494"/>
            <a:chExt cx="1332" cy="1332"/>
          </a:xfrm>
        </p:grpSpPr>
        <p:sp>
          <p:nvSpPr>
            <p:cNvPr id="7176" name="Oval 8">
              <a:extLst>
                <a:ext uri="{FF2B5EF4-FFF2-40B4-BE49-F238E27FC236}">
                  <a16:creationId xmlns:a16="http://schemas.microsoft.com/office/drawing/2014/main" id="{64D8DA08-A16A-4014-23F4-8F8C79585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1494"/>
              <a:ext cx="1332" cy="13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7" name="Oval 9">
              <a:extLst>
                <a:ext uri="{FF2B5EF4-FFF2-40B4-BE49-F238E27FC236}">
                  <a16:creationId xmlns:a16="http://schemas.microsoft.com/office/drawing/2014/main" id="{7A2468E2-519D-A481-D598-922FA0A8C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9" y="1742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8" name="Oval 10">
              <a:extLst>
                <a:ext uri="{FF2B5EF4-FFF2-40B4-BE49-F238E27FC236}">
                  <a16:creationId xmlns:a16="http://schemas.microsoft.com/office/drawing/2014/main" id="{9BD5E569-5877-739F-644E-1C4101336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2423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79" name="Rectangle 11">
            <a:extLst>
              <a:ext uri="{FF2B5EF4-FFF2-40B4-BE49-F238E27FC236}">
                <a16:creationId xmlns:a16="http://schemas.microsoft.com/office/drawing/2014/main" id="{ACBC3F73-6D6F-C879-DD4A-55375191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68413"/>
            <a:ext cx="233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Name: 	Beryllium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FBD8B705-0D01-8F40-4E50-D72C37A3C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041525"/>
            <a:ext cx="261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Atomic Symbol: Be</a:t>
            </a:r>
          </a:p>
        </p:txBody>
      </p:sp>
      <p:grpSp>
        <p:nvGrpSpPr>
          <p:cNvPr id="7195" name="Group 27">
            <a:extLst>
              <a:ext uri="{FF2B5EF4-FFF2-40B4-BE49-F238E27FC236}">
                <a16:creationId xmlns:a16="http://schemas.microsoft.com/office/drawing/2014/main" id="{537E2237-B0EF-E673-99EE-C5BC621997EB}"/>
              </a:ext>
            </a:extLst>
          </p:cNvPr>
          <p:cNvGrpSpPr>
            <a:grpSpLocks/>
          </p:cNvGrpSpPr>
          <p:nvPr/>
        </p:nvGrpSpPr>
        <p:grpSpPr bwMode="auto">
          <a:xfrm>
            <a:off x="3865563" y="2724150"/>
            <a:ext cx="1087437" cy="1290638"/>
            <a:chOff x="2435" y="1716"/>
            <a:chExt cx="685" cy="813"/>
          </a:xfrm>
        </p:grpSpPr>
        <p:grpSp>
          <p:nvGrpSpPr>
            <p:cNvPr id="7189" name="Group 21">
              <a:extLst>
                <a:ext uri="{FF2B5EF4-FFF2-40B4-BE49-F238E27FC236}">
                  <a16:creationId xmlns:a16="http://schemas.microsoft.com/office/drawing/2014/main" id="{DC84AA2B-7529-47FD-5D1A-EDB8B7D9A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1716"/>
              <a:ext cx="480" cy="684"/>
              <a:chOff x="2640" y="1716"/>
              <a:chExt cx="480" cy="684"/>
            </a:xfrm>
          </p:grpSpPr>
          <p:sp>
            <p:nvSpPr>
              <p:cNvPr id="7184" name="Oval 16">
                <a:extLst>
                  <a:ext uri="{FF2B5EF4-FFF2-40B4-BE49-F238E27FC236}">
                    <a16:creationId xmlns:a16="http://schemas.microsoft.com/office/drawing/2014/main" id="{DA588C1F-A170-7A09-B0C0-DA58F56E9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920"/>
                <a:ext cx="240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5" name="Oval 17">
                <a:extLst>
                  <a:ext uri="{FF2B5EF4-FFF2-40B4-BE49-F238E27FC236}">
                    <a16:creationId xmlns:a16="http://schemas.microsoft.com/office/drawing/2014/main" id="{2C72AF5C-5E79-5F20-0475-76A528B85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240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6" name="Oval 18">
                <a:extLst>
                  <a:ext uri="{FF2B5EF4-FFF2-40B4-BE49-F238E27FC236}">
                    <a16:creationId xmlns:a16="http://schemas.microsoft.com/office/drawing/2014/main" id="{1F6AF98F-4C16-C69B-7D6E-C10BDE62F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716"/>
                <a:ext cx="240" cy="24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94" name="Oval 26">
              <a:extLst>
                <a:ext uri="{FF2B5EF4-FFF2-40B4-BE49-F238E27FC236}">
                  <a16:creationId xmlns:a16="http://schemas.microsoft.com/office/drawing/2014/main" id="{FED9747D-C01C-8AB6-79F3-56EB6998A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5" y="2289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205" name="Group 37">
            <a:extLst>
              <a:ext uri="{FF2B5EF4-FFF2-40B4-BE49-F238E27FC236}">
                <a16:creationId xmlns:a16="http://schemas.microsoft.com/office/drawing/2014/main" id="{99FABEC5-0E17-4AC3-E801-70172488AB32}"/>
              </a:ext>
            </a:extLst>
          </p:cNvPr>
          <p:cNvGrpSpPr>
            <a:grpSpLocks/>
          </p:cNvGrpSpPr>
          <p:nvPr/>
        </p:nvGrpSpPr>
        <p:grpSpPr bwMode="auto">
          <a:xfrm>
            <a:off x="3846513" y="3048000"/>
            <a:ext cx="1476375" cy="1081088"/>
            <a:chOff x="2423" y="1920"/>
            <a:chExt cx="930" cy="681"/>
          </a:xfrm>
        </p:grpSpPr>
        <p:grpSp>
          <p:nvGrpSpPr>
            <p:cNvPr id="7190" name="Group 22">
              <a:extLst>
                <a:ext uri="{FF2B5EF4-FFF2-40B4-BE49-F238E27FC236}">
                  <a16:creationId xmlns:a16="http://schemas.microsoft.com/office/drawing/2014/main" id="{9BD818AB-D6BF-3E24-89DF-39254733ED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3" y="1920"/>
              <a:ext cx="697" cy="681"/>
              <a:chOff x="2423" y="1920"/>
              <a:chExt cx="697" cy="681"/>
            </a:xfrm>
          </p:grpSpPr>
          <p:sp>
            <p:nvSpPr>
              <p:cNvPr id="7182" name="Oval 14">
                <a:extLst>
                  <a:ext uri="{FF2B5EF4-FFF2-40B4-BE49-F238E27FC236}">
                    <a16:creationId xmlns:a16="http://schemas.microsoft.com/office/drawing/2014/main" id="{8B74ADAF-19C2-CA3B-CBFB-33923A942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240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3" name="Oval 15">
                <a:extLst>
                  <a:ext uri="{FF2B5EF4-FFF2-40B4-BE49-F238E27FC236}">
                    <a16:creationId xmlns:a16="http://schemas.microsoft.com/office/drawing/2014/main" id="{EBC28088-3E49-1178-EA49-41D860941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920"/>
                <a:ext cx="240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7" name="Oval 19">
                <a:extLst>
                  <a:ext uri="{FF2B5EF4-FFF2-40B4-BE49-F238E27FC236}">
                    <a16:creationId xmlns:a16="http://schemas.microsoft.com/office/drawing/2014/main" id="{A27756AA-9313-2D76-7E81-B7A3125D2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2361"/>
                <a:ext cx="240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8" name="Oval 20">
                <a:extLst>
                  <a:ext uri="{FF2B5EF4-FFF2-40B4-BE49-F238E27FC236}">
                    <a16:creationId xmlns:a16="http://schemas.microsoft.com/office/drawing/2014/main" id="{676DD053-6B02-E922-4042-52CAFFD8D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3" y="2040"/>
                <a:ext cx="240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99" name="Oval 31">
              <a:extLst>
                <a:ext uri="{FF2B5EF4-FFF2-40B4-BE49-F238E27FC236}">
                  <a16:creationId xmlns:a16="http://schemas.microsoft.com/office/drawing/2014/main" id="{15095A22-E460-1427-2AAC-827D2DC10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3" y="2040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203" name="Group 35">
            <a:extLst>
              <a:ext uri="{FF2B5EF4-FFF2-40B4-BE49-F238E27FC236}">
                <a16:creationId xmlns:a16="http://schemas.microsoft.com/office/drawing/2014/main" id="{F8CADCAC-B161-4EA9-54DD-EBEC948B24C4}"/>
              </a:ext>
            </a:extLst>
          </p:cNvPr>
          <p:cNvGrpSpPr>
            <a:grpSpLocks/>
          </p:cNvGrpSpPr>
          <p:nvPr/>
        </p:nvGrpSpPr>
        <p:grpSpPr bwMode="auto">
          <a:xfrm>
            <a:off x="3328988" y="2185988"/>
            <a:ext cx="2486025" cy="2486025"/>
            <a:chOff x="2097" y="1377"/>
            <a:chExt cx="1566" cy="1566"/>
          </a:xfrm>
        </p:grpSpPr>
        <p:grpSp>
          <p:nvGrpSpPr>
            <p:cNvPr id="7193" name="Group 25">
              <a:extLst>
                <a:ext uri="{FF2B5EF4-FFF2-40B4-BE49-F238E27FC236}">
                  <a16:creationId xmlns:a16="http://schemas.microsoft.com/office/drawing/2014/main" id="{DEC1C9E6-1AAC-3DB6-918A-F7AB235D2A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7" y="1377"/>
              <a:ext cx="1566" cy="1566"/>
              <a:chOff x="2097" y="1377"/>
              <a:chExt cx="1566" cy="1566"/>
            </a:xfrm>
          </p:grpSpPr>
          <p:sp>
            <p:nvSpPr>
              <p:cNvPr id="7191" name="Oval 23">
                <a:extLst>
                  <a:ext uri="{FF2B5EF4-FFF2-40B4-BE49-F238E27FC236}">
                    <a16:creationId xmlns:a16="http://schemas.microsoft.com/office/drawing/2014/main" id="{95528C7D-D8DF-D673-9402-6D9C3AF0D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7" y="1377"/>
                <a:ext cx="1566" cy="156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2" name="Oval 24">
                <a:extLst>
                  <a:ext uri="{FF2B5EF4-FFF2-40B4-BE49-F238E27FC236}">
                    <a16:creationId xmlns:a16="http://schemas.microsoft.com/office/drawing/2014/main" id="{8014E7A0-BE77-BB09-12C7-E3910FB0C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5" y="1498"/>
                <a:ext cx="71" cy="71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202" name="Oval 34">
              <a:extLst>
                <a:ext uri="{FF2B5EF4-FFF2-40B4-BE49-F238E27FC236}">
                  <a16:creationId xmlns:a16="http://schemas.microsoft.com/office/drawing/2014/main" id="{926A8FF3-B846-04BD-A260-DAA350F52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431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04" name="Rectangle 36">
            <a:extLst>
              <a:ext uri="{FF2B5EF4-FFF2-40B4-BE49-F238E27FC236}">
                <a16:creationId xmlns:a16="http://schemas.microsoft.com/office/drawing/2014/main" id="{CBBF28E4-AE67-3C42-E2A4-3CA4DA9F7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5183188"/>
            <a:ext cx="354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66"/>
                </a:solidFill>
              </a:rPr>
              <a:t>Electron Configuration: 2,2</a:t>
            </a:r>
          </a:p>
        </p:txBody>
      </p:sp>
      <p:grpSp>
        <p:nvGrpSpPr>
          <p:cNvPr id="7209" name="Group 41">
            <a:extLst>
              <a:ext uri="{FF2B5EF4-FFF2-40B4-BE49-F238E27FC236}">
                <a16:creationId xmlns:a16="http://schemas.microsoft.com/office/drawing/2014/main" id="{408BD3B0-1DF1-6E74-CC76-C26CE6A76668}"/>
              </a:ext>
            </a:extLst>
          </p:cNvPr>
          <p:cNvGrpSpPr>
            <a:grpSpLocks/>
          </p:cNvGrpSpPr>
          <p:nvPr/>
        </p:nvGrpSpPr>
        <p:grpSpPr bwMode="auto">
          <a:xfrm>
            <a:off x="422275" y="4211638"/>
            <a:ext cx="3144838" cy="842962"/>
            <a:chOff x="266" y="2653"/>
            <a:chExt cx="1981" cy="531"/>
          </a:xfrm>
        </p:grpSpPr>
        <p:sp>
          <p:nvSpPr>
            <p:cNvPr id="7208" name="Text Box 40">
              <a:extLst>
                <a:ext uri="{FF2B5EF4-FFF2-40B4-BE49-F238E27FC236}">
                  <a16:creationId xmlns:a16="http://schemas.microsoft.com/office/drawing/2014/main" id="{7D1A57C8-BA45-D348-483F-909117EB2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" y="2666"/>
              <a:ext cx="19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This orbit </a:t>
              </a:r>
            </a:p>
            <a:p>
              <a:r>
                <a:rPr lang="en-GB" altLang="en-US"/>
                <a:t>has room for 8 electrons</a:t>
              </a:r>
            </a:p>
          </p:txBody>
        </p:sp>
        <p:sp>
          <p:nvSpPr>
            <p:cNvPr id="7207" name="Line 39">
              <a:extLst>
                <a:ext uri="{FF2B5EF4-FFF2-40B4-BE49-F238E27FC236}">
                  <a16:creationId xmlns:a16="http://schemas.microsoft.com/office/drawing/2014/main" id="{633716D6-EEFA-0A6E-64B0-6E77F00F1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4" y="2653"/>
              <a:ext cx="949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B41A4BE-32F9-4120-6986-CE2026F4D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614363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The Next Simplest Atom</a:t>
            </a:r>
          </a:p>
        </p:txBody>
      </p:sp>
      <p:grpSp>
        <p:nvGrpSpPr>
          <p:cNvPr id="9263" name="Group 47">
            <a:extLst>
              <a:ext uri="{FF2B5EF4-FFF2-40B4-BE49-F238E27FC236}">
                <a16:creationId xmlns:a16="http://schemas.microsoft.com/office/drawing/2014/main" id="{6B5D06C8-1410-0DFD-5832-A14191EC7787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1038225"/>
            <a:ext cx="825500" cy="701675"/>
            <a:chOff x="4115" y="654"/>
            <a:chExt cx="520" cy="442"/>
          </a:xfrm>
        </p:grpSpPr>
        <p:sp>
          <p:nvSpPr>
            <p:cNvPr id="9220" name="Text Box 4">
              <a:extLst>
                <a:ext uri="{FF2B5EF4-FFF2-40B4-BE49-F238E27FC236}">
                  <a16:creationId xmlns:a16="http://schemas.microsoft.com/office/drawing/2014/main" id="{C5D36124-AF90-6234-3D49-4C7E2B7B7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5" y="654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4000"/>
                <a:t>B</a:t>
              </a:r>
            </a:p>
          </p:txBody>
        </p:sp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AF247275-9CCB-0A24-B63C-7EAAA16DC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729"/>
              <a:ext cx="2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/>
                <a:t>11</a:t>
              </a:r>
            </a:p>
          </p:txBody>
        </p:sp>
        <p:sp>
          <p:nvSpPr>
            <p:cNvPr id="9222" name="Rectangle 6">
              <a:extLst>
                <a:ext uri="{FF2B5EF4-FFF2-40B4-BE49-F238E27FC236}">
                  <a16:creationId xmlns:a16="http://schemas.microsoft.com/office/drawing/2014/main" id="{51E9F887-4585-80AB-0663-87AB495D3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0" y="872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/>
                <a:t>5</a:t>
              </a:r>
            </a:p>
          </p:txBody>
        </p:sp>
      </p:grpSp>
      <p:sp>
        <p:nvSpPr>
          <p:cNvPr id="9227" name="Rectangle 11">
            <a:extLst>
              <a:ext uri="{FF2B5EF4-FFF2-40B4-BE49-F238E27FC236}">
                <a16:creationId xmlns:a16="http://schemas.microsoft.com/office/drawing/2014/main" id="{D9B79732-74AE-AC69-9C08-3134B683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68413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Name: 	Boron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D72F10BD-9DA3-9B47-6B9E-02C73BEC3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041525"/>
            <a:ext cx="2484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Atomic Symbol: B</a:t>
            </a:r>
          </a:p>
        </p:txBody>
      </p:sp>
      <p:sp>
        <p:nvSpPr>
          <p:cNvPr id="9251" name="Rectangle 35">
            <a:extLst>
              <a:ext uri="{FF2B5EF4-FFF2-40B4-BE49-F238E27FC236}">
                <a16:creationId xmlns:a16="http://schemas.microsoft.com/office/drawing/2014/main" id="{8394F43B-6748-77A2-7508-77122580D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5080000"/>
            <a:ext cx="354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66"/>
                </a:solidFill>
              </a:rPr>
              <a:t>Electron Configuration: 2,3</a:t>
            </a:r>
          </a:p>
        </p:txBody>
      </p:sp>
      <p:grpSp>
        <p:nvGrpSpPr>
          <p:cNvPr id="9255" name="Group 39">
            <a:extLst>
              <a:ext uri="{FF2B5EF4-FFF2-40B4-BE49-F238E27FC236}">
                <a16:creationId xmlns:a16="http://schemas.microsoft.com/office/drawing/2014/main" id="{FCCAA2FE-3A5C-4C84-B3B9-1050ADA8EF68}"/>
              </a:ext>
            </a:extLst>
          </p:cNvPr>
          <p:cNvGrpSpPr>
            <a:grpSpLocks/>
          </p:cNvGrpSpPr>
          <p:nvPr/>
        </p:nvGrpSpPr>
        <p:grpSpPr bwMode="auto">
          <a:xfrm>
            <a:off x="4230688" y="3200400"/>
            <a:ext cx="830262" cy="457200"/>
            <a:chOff x="2665" y="2016"/>
            <a:chExt cx="523" cy="288"/>
          </a:xfrm>
        </p:grpSpPr>
        <p:sp>
          <p:nvSpPr>
            <p:cNvPr id="9253" name="Text Box 37">
              <a:extLst>
                <a:ext uri="{FF2B5EF4-FFF2-40B4-BE49-F238E27FC236}">
                  <a16:creationId xmlns:a16="http://schemas.microsoft.com/office/drawing/2014/main" id="{52996A1A-F8B4-56DF-1ABE-295F5C885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5" y="2016"/>
              <a:ext cx="4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</a:rPr>
                <a:t>5p</a:t>
              </a:r>
            </a:p>
          </p:txBody>
        </p:sp>
        <p:sp>
          <p:nvSpPr>
            <p:cNvPr id="9254" name="Rectangle 38">
              <a:extLst>
                <a:ext uri="{FF2B5EF4-FFF2-40B4-BE49-F238E27FC236}">
                  <a16:creationId xmlns:a16="http://schemas.microsoft.com/office/drawing/2014/main" id="{65904E9A-A3DD-D5A3-D60A-68B572EF4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tx2"/>
                  </a:solidFill>
                </a:rPr>
                <a:t>6n</a:t>
              </a:r>
            </a:p>
          </p:txBody>
        </p:sp>
      </p:grpSp>
      <p:grpSp>
        <p:nvGrpSpPr>
          <p:cNvPr id="9262" name="Group 46">
            <a:extLst>
              <a:ext uri="{FF2B5EF4-FFF2-40B4-BE49-F238E27FC236}">
                <a16:creationId xmlns:a16="http://schemas.microsoft.com/office/drawing/2014/main" id="{6DB9A77E-F094-0A9A-6268-9C03140C1B8B}"/>
              </a:ext>
            </a:extLst>
          </p:cNvPr>
          <p:cNvGrpSpPr>
            <a:grpSpLocks/>
          </p:cNvGrpSpPr>
          <p:nvPr/>
        </p:nvGrpSpPr>
        <p:grpSpPr bwMode="auto">
          <a:xfrm>
            <a:off x="3328988" y="2185988"/>
            <a:ext cx="2486025" cy="2570162"/>
            <a:chOff x="2097" y="1377"/>
            <a:chExt cx="1566" cy="1619"/>
          </a:xfrm>
        </p:grpSpPr>
        <p:sp>
          <p:nvSpPr>
            <p:cNvPr id="9250" name="Oval 34">
              <a:extLst>
                <a:ext uri="{FF2B5EF4-FFF2-40B4-BE49-F238E27FC236}">
                  <a16:creationId xmlns:a16="http://schemas.microsoft.com/office/drawing/2014/main" id="{14B2FCAB-A414-84C8-83C3-23F6392DF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431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61" name="Group 45">
              <a:extLst>
                <a:ext uri="{FF2B5EF4-FFF2-40B4-BE49-F238E27FC236}">
                  <a16:creationId xmlns:a16="http://schemas.microsoft.com/office/drawing/2014/main" id="{00BA6E87-6EF4-A598-7548-D8046AB443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7" y="1377"/>
              <a:ext cx="1566" cy="1619"/>
              <a:chOff x="2097" y="1377"/>
              <a:chExt cx="1566" cy="1619"/>
            </a:xfrm>
          </p:grpSpPr>
          <p:grpSp>
            <p:nvGrpSpPr>
              <p:cNvPr id="9223" name="Group 7">
                <a:extLst>
                  <a:ext uri="{FF2B5EF4-FFF2-40B4-BE49-F238E27FC236}">
                    <a16:creationId xmlns:a16="http://schemas.microsoft.com/office/drawing/2014/main" id="{FF62B52E-5DD9-776C-7B87-49D64A9EE4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4" y="1494"/>
                <a:ext cx="1332" cy="1332"/>
                <a:chOff x="2214" y="1494"/>
                <a:chExt cx="1332" cy="1332"/>
              </a:xfrm>
            </p:grpSpPr>
            <p:sp>
              <p:nvSpPr>
                <p:cNvPr id="9224" name="Oval 8">
                  <a:extLst>
                    <a:ext uri="{FF2B5EF4-FFF2-40B4-BE49-F238E27FC236}">
                      <a16:creationId xmlns:a16="http://schemas.microsoft.com/office/drawing/2014/main" id="{6DD37986-439B-D2E0-8B26-37FB327388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4" y="1494"/>
                  <a:ext cx="1332" cy="133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5" name="Oval 9">
                  <a:extLst>
                    <a:ext uri="{FF2B5EF4-FFF2-40B4-BE49-F238E27FC236}">
                      <a16:creationId xmlns:a16="http://schemas.microsoft.com/office/drawing/2014/main" id="{1F3D11D5-A419-8954-AEC3-15AA4F5FD6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89" y="1742"/>
                  <a:ext cx="71" cy="71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26" name="Oval 10">
                  <a:extLst>
                    <a:ext uri="{FF2B5EF4-FFF2-40B4-BE49-F238E27FC236}">
                      <a16:creationId xmlns:a16="http://schemas.microsoft.com/office/drawing/2014/main" id="{28C51E2D-6688-1B44-86B4-298CEA68F2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38" y="2423"/>
                  <a:ext cx="71" cy="71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247" name="Group 31">
                <a:extLst>
                  <a:ext uri="{FF2B5EF4-FFF2-40B4-BE49-F238E27FC236}">
                    <a16:creationId xmlns:a16="http://schemas.microsoft.com/office/drawing/2014/main" id="{FCD8D1AC-5468-C0C7-AC80-F479D79F4F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97" y="1377"/>
                <a:ext cx="1566" cy="1566"/>
                <a:chOff x="2097" y="1377"/>
                <a:chExt cx="1566" cy="1566"/>
              </a:xfrm>
            </p:grpSpPr>
            <p:sp>
              <p:nvSpPr>
                <p:cNvPr id="9248" name="Oval 32">
                  <a:extLst>
                    <a:ext uri="{FF2B5EF4-FFF2-40B4-BE49-F238E27FC236}">
                      <a16:creationId xmlns:a16="http://schemas.microsoft.com/office/drawing/2014/main" id="{40A31DEE-9696-EE99-D823-BADB76D60F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7" y="1377"/>
                  <a:ext cx="1566" cy="156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9" name="Oval 33">
                  <a:extLst>
                    <a:ext uri="{FF2B5EF4-FFF2-40B4-BE49-F238E27FC236}">
                      <a16:creationId xmlns:a16="http://schemas.microsoft.com/office/drawing/2014/main" id="{EA9A9C25-F7B2-3D21-FBA7-5F4012F389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5" y="1498"/>
                  <a:ext cx="71" cy="71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260" name="Oval 44">
                <a:extLst>
                  <a:ext uri="{FF2B5EF4-FFF2-40B4-BE49-F238E27FC236}">
                    <a16:creationId xmlns:a16="http://schemas.microsoft.com/office/drawing/2014/main" id="{C1232467-8737-B013-FCAA-DB094929B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925"/>
                <a:ext cx="71" cy="71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08D85CF-6611-50A7-43C6-B2162A2A6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363" y="1146175"/>
            <a:ext cx="68992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For the next 13 elements (Carbon to Argon)</a:t>
            </a:r>
          </a:p>
          <a:p>
            <a:r>
              <a:rPr lang="en-GB" altLang="en-US"/>
              <a:t>draw their atomic structure and give details</a:t>
            </a:r>
          </a:p>
          <a:p>
            <a:r>
              <a:rPr lang="en-GB" altLang="en-US"/>
              <a:t>as  for Boron.</a:t>
            </a:r>
          </a:p>
          <a:p>
            <a:endParaRPr lang="en-GB" altLang="en-US"/>
          </a:p>
          <a:p>
            <a:r>
              <a:rPr lang="en-GB" altLang="en-US"/>
              <a:t>See the Periodic Table on p113 of your school planner </a:t>
            </a:r>
          </a:p>
          <a:p>
            <a:r>
              <a:rPr lang="en-GB" altLang="en-US"/>
              <a:t>or the inside back cover of your Revision Guide.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Breslin</dc:creator>
  <cp:lastModifiedBy>Nayan GRIFFITHS</cp:lastModifiedBy>
  <cp:revision>14</cp:revision>
  <dcterms:created xsi:type="dcterms:W3CDTF">2003-01-13T19:56:50Z</dcterms:created>
  <dcterms:modified xsi:type="dcterms:W3CDTF">2023-06-04T13:37:11Z</dcterms:modified>
</cp:coreProperties>
</file>